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16"/>
  </p:notesMasterIdLst>
  <p:sldIdLst>
    <p:sldId id="256" r:id="rId3"/>
    <p:sldId id="273" r:id="rId4"/>
    <p:sldId id="276" r:id="rId5"/>
    <p:sldId id="258" r:id="rId6"/>
    <p:sldId id="259" r:id="rId7"/>
    <p:sldId id="267" r:id="rId8"/>
    <p:sldId id="275" r:id="rId9"/>
    <p:sldId id="269" r:id="rId10"/>
    <p:sldId id="270" r:id="rId11"/>
    <p:sldId id="268" r:id="rId12"/>
    <p:sldId id="272" r:id="rId13"/>
    <p:sldId id="274" r:id="rId14"/>
    <p:sldId id="257" r:id="rId15"/>
  </p:sldIdLst>
  <p:sldSz cx="9144000" cy="5143500" type="screen16x9"/>
  <p:notesSz cx="6858000" cy="9144000"/>
  <p:embeddedFontLst>
    <p:embeddedFont>
      <p:font typeface="Quattrocento Sans" panose="020B0604020202020204" charset="0"/>
      <p:bold r:id="rId17"/>
      <p:italic r:id="rId18"/>
      <p:boldItalic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Segoe UI Semilight" panose="020B0402040204020203" pitchFamily="34" charset="0"/>
      <p:regular r:id="rId24"/>
      <p:italic r:id="rId25"/>
    </p:embeddedFont>
    <p:embeddedFont>
      <p:font typeface="Segoe UI Light" panose="020B0502040204020203" pitchFamily="34" charset="0"/>
      <p:regular r:id="rId26"/>
      <p: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3A1ED1-ED93-4345-91C3-29E1BF2822B9}">
  <a:tblStyle styleId="{FF3A1ED1-ED93-4345-91C3-29E1BF2822B9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0F0F0"/>
          </a:solidFill>
        </a:fill>
      </a:tcStyle>
    </a:wholeTbl>
    <a:band1H>
      <a:tcStyle>
        <a:tcBdr/>
        <a:fill>
          <a:solidFill>
            <a:srgbClr val="E0E0E0"/>
          </a:solidFill>
        </a:fill>
      </a:tcStyle>
    </a:band1H>
    <a:band1V>
      <a:tcStyle>
        <a:tcBdr/>
        <a:fill>
          <a:solidFill>
            <a:srgbClr val="E0E0E0"/>
          </a:solidFill>
        </a:fill>
      </a:tcStyle>
    </a:band1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3"/>
          </a:solidFill>
        </a:fill>
      </a:tcStyle>
    </a:firstRow>
  </a:tblStyle>
  <a:tblStyle styleId="{A5A1BFCF-ED58-4DA7-A51C-8EE29844964A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firstRow>
      <a:tcTxStyle b="on" i="off"/>
      <a:tcStyle>
        <a:tcBdr>
          <a:bottom>
            <a:ln w="254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</a:tblStyle>
  <a:tblStyle styleId="{2E80DEA1-14BE-489A-BAAE-ADBB31B656A8}" styleName="Table_2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rgbClr val="F0F0F0"/>
          </a:solidFill>
        </a:fill>
      </a:tcStyle>
    </a:band1H>
    <a:band1V>
      <a:tcStyle>
        <a:tcBdr/>
        <a:fill>
          <a:solidFill>
            <a:srgbClr val="F0F0F0"/>
          </a:solidFill>
        </a:fill>
      </a:tcStyle>
    </a:band1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l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76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472676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4114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2613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99157" y="686111"/>
            <a:ext cx="60597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7588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99157" y="686111"/>
            <a:ext cx="60597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6476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99157" y="686111"/>
            <a:ext cx="60597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9399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99157" y="686111"/>
            <a:ext cx="60597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5155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4169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8029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26737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89450" tIns="89450" rIns="89450" bIns="8945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1030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Non-bulleted 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201929" y="891883"/>
            <a:ext cx="8740199" cy="14891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651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3302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508000" marR="0" lvl="4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ctrTitle"/>
          </p:nvPr>
        </p:nvSpPr>
        <p:spPr>
          <a:xfrm>
            <a:off x="1142999" y="841772"/>
            <a:ext cx="6858000" cy="17906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ubTitle" idx="1"/>
          </p:nvPr>
        </p:nvSpPr>
        <p:spPr>
          <a:xfrm>
            <a:off x="1142999" y="2701528"/>
            <a:ext cx="6858000" cy="12416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ctr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651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080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09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38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367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623887" y="1282304"/>
            <a:ext cx="7886700" cy="21395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23887" y="3442098"/>
            <a:ext cx="7886700" cy="11252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3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651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080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09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38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367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2"/>
          </p:nvPr>
        </p:nvSpPr>
        <p:spPr>
          <a:xfrm>
            <a:off x="4629149" y="1369218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651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080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09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38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367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62984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199" cy="6180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199" cy="27633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651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080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09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38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367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9" cy="6180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9" cy="27633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651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080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09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38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367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299" cy="12002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3887390" y="740569"/>
            <a:ext cx="4629299" cy="365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65100" marR="0" lvl="0" indent="-127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08000" marR="0" lvl="1" indent="-381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0900" marR="0" lvl="2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3800" marR="0" lvl="3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36700" marR="0" lvl="4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299" cy="28586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299" cy="12002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pic" idx="2"/>
          </p:nvPr>
        </p:nvSpPr>
        <p:spPr>
          <a:xfrm>
            <a:off x="3887390" y="740569"/>
            <a:ext cx="4629299" cy="365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Clr>
                <a:srgbClr val="888888"/>
              </a:buClr>
              <a:buSzPct val="45833"/>
              <a:buFont typeface="Calibri"/>
              <a:buNone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Clr>
                <a:schemeClr val="dk1"/>
              </a:buClr>
              <a:buSzPct val="52380"/>
              <a:buFont typeface="Calibri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Clr>
                <a:schemeClr val="dk1"/>
              </a:buClr>
              <a:buSzPct val="61111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Clr>
                <a:schemeClr val="dk1"/>
              </a:buClr>
              <a:buSzPct val="73333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Clr>
                <a:schemeClr val="dk1"/>
              </a:buClr>
              <a:buSzPct val="73333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Clr>
                <a:schemeClr val="dk1"/>
              </a:buClr>
              <a:buSzPct val="73333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Clr>
                <a:schemeClr val="dk1"/>
              </a:buClr>
              <a:buSzPct val="73333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Clr>
                <a:schemeClr val="dk1"/>
              </a:buClr>
              <a:buSzPct val="73333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Clr>
                <a:schemeClr val="dk1"/>
              </a:buClr>
              <a:buSzPct val="73333"/>
              <a:buFont typeface="Calibri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299" cy="28586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 rot="5400000">
            <a:off x="2940299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651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080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09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38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367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 rot="5400000">
            <a:off x="5350050" y="1467543"/>
            <a:ext cx="4358999" cy="19715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8999" cy="58007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651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080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09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38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367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ection 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/>
        </p:nvSpPr>
        <p:spPr>
          <a:xfrm>
            <a:off x="152401" y="57154"/>
            <a:ext cx="8229600" cy="3840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sz="1900">
              <a:solidFill>
                <a:srgbClr val="FFB914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56615" y="171117"/>
            <a:ext cx="8330100" cy="2492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595959"/>
              </a:buClr>
              <a:buFont typeface="Calibri"/>
              <a:buNone/>
              <a:defRPr sz="18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None/>
              <a:defRPr sz="1400"/>
            </a:lvl2pPr>
            <a:lvl3pPr lvl="2" indent="0" rtl="0">
              <a:spcBef>
                <a:spcPts val="0"/>
              </a:spcBef>
              <a:buNone/>
              <a:defRPr sz="1400"/>
            </a:lvl3pPr>
            <a:lvl4pPr lvl="3" indent="0" rtl="0">
              <a:spcBef>
                <a:spcPts val="0"/>
              </a:spcBef>
              <a:buNone/>
              <a:defRPr sz="1400"/>
            </a:lvl4pPr>
            <a:lvl5pPr lvl="4" indent="0" rtl="0">
              <a:spcBef>
                <a:spcPts val="0"/>
              </a:spcBef>
              <a:buNone/>
              <a:defRPr sz="1400"/>
            </a:lvl5pPr>
            <a:lvl6pPr lvl="5" indent="0" rtl="0">
              <a:spcBef>
                <a:spcPts val="0"/>
              </a:spcBef>
              <a:buNone/>
              <a:defRPr sz="1400"/>
            </a:lvl6pPr>
            <a:lvl7pPr lvl="6" indent="0" rtl="0">
              <a:spcBef>
                <a:spcPts val="0"/>
              </a:spcBef>
              <a:buNone/>
              <a:defRPr sz="1400"/>
            </a:lvl7pPr>
            <a:lvl8pPr lvl="7" indent="0" rtl="0">
              <a:spcBef>
                <a:spcPts val="0"/>
              </a:spcBef>
              <a:buNone/>
              <a:defRPr sz="1400"/>
            </a:lvl8pPr>
            <a:lvl9pPr lvl="8" indent="0" rtl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31" name="Shape 131"/>
          <p:cNvSpPr txBox="1"/>
          <p:nvPr/>
        </p:nvSpPr>
        <p:spPr>
          <a:xfrm>
            <a:off x="4314825" y="4939908"/>
            <a:ext cx="336599" cy="1356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600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600" i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6553201" y="4767267"/>
            <a:ext cx="2133599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33333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buSzPct val="78571"/>
              <a:buNone/>
              <a:defRPr sz="1400"/>
            </a:lvl2pPr>
            <a:lvl3pPr lvl="2" indent="0" rtl="0">
              <a:spcBef>
                <a:spcPts val="0"/>
              </a:spcBef>
              <a:buSzPct val="78571"/>
              <a:buNone/>
              <a:defRPr sz="1400"/>
            </a:lvl3pPr>
            <a:lvl4pPr lvl="3" indent="0" rtl="0">
              <a:spcBef>
                <a:spcPts val="0"/>
              </a:spcBef>
              <a:buSzPct val="78571"/>
              <a:buNone/>
              <a:defRPr sz="1400"/>
            </a:lvl4pPr>
            <a:lvl5pPr lvl="4" indent="0" rtl="0">
              <a:spcBef>
                <a:spcPts val="0"/>
              </a:spcBef>
              <a:buSzPct val="78571"/>
              <a:buNone/>
              <a:defRPr sz="1400"/>
            </a:lvl5pPr>
            <a:lvl6pPr lvl="5" indent="0" rtl="0">
              <a:spcBef>
                <a:spcPts val="0"/>
              </a:spcBef>
              <a:buSzPct val="78571"/>
              <a:buNone/>
              <a:defRPr sz="1400"/>
            </a:lvl6pPr>
            <a:lvl7pPr lvl="6" indent="0" rtl="0">
              <a:spcBef>
                <a:spcPts val="0"/>
              </a:spcBef>
              <a:buSzPct val="78571"/>
              <a:buNone/>
              <a:defRPr sz="1400"/>
            </a:lvl7pPr>
            <a:lvl8pPr lvl="7" indent="0" rtl="0">
              <a:spcBef>
                <a:spcPts val="0"/>
              </a:spcBef>
              <a:buSzPct val="78571"/>
              <a:buNone/>
              <a:defRPr sz="1400"/>
            </a:lvl8pPr>
            <a:lvl9pPr lvl="8" indent="0" rtl="0">
              <a:spcBef>
                <a:spcPts val="0"/>
              </a:spcBef>
              <a:buSzPct val="78571"/>
              <a:buNone/>
              <a:defRPr sz="14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651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080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509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938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367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796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225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654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083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SzPct val="122222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099" cy="2739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SzPct val="122222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-1270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457949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Shape 137"/>
          <p:cNvGrpSpPr/>
          <p:nvPr/>
        </p:nvGrpSpPr>
        <p:grpSpPr>
          <a:xfrm>
            <a:off x="0" y="-18959"/>
            <a:ext cx="9332779" cy="4992768"/>
            <a:chOff x="3418" y="767"/>
            <a:chExt cx="3600" cy="2699"/>
          </a:xfrm>
        </p:grpSpPr>
        <p:sp>
          <p:nvSpPr>
            <p:cNvPr id="138" name="Shape 138"/>
            <p:cNvSpPr/>
            <p:nvPr/>
          </p:nvSpPr>
          <p:spPr>
            <a:xfrm>
              <a:off x="3418" y="767"/>
              <a:ext cx="3600" cy="2699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39" name="Shape 13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418" y="767"/>
              <a:ext cx="3600" cy="26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Shape 140"/>
          <p:cNvSpPr/>
          <p:nvPr/>
        </p:nvSpPr>
        <p:spPr>
          <a:xfrm>
            <a:off x="0" y="4719027"/>
            <a:ext cx="9144000" cy="423899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                                                           Project Sponsors:</a:t>
            </a:r>
          </a:p>
        </p:txBody>
      </p:sp>
      <p:sp>
        <p:nvSpPr>
          <p:cNvPr id="141" name="Shape 141"/>
          <p:cNvSpPr/>
          <p:nvPr/>
        </p:nvSpPr>
        <p:spPr>
          <a:xfrm>
            <a:off x="-16086" y="-24507"/>
            <a:ext cx="2682600" cy="2719200"/>
          </a:xfrm>
          <a:prstGeom prst="rect">
            <a:avLst/>
          </a:prstGeom>
          <a:solidFill>
            <a:srgbClr val="595959"/>
          </a:solidFill>
          <a:ln w="12700" cap="flat" cmpd="sng">
            <a:solidFill>
              <a:srgbClr val="59595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30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154586" y="1039301"/>
            <a:ext cx="2375699" cy="1199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43" name="Shape 143"/>
          <p:cNvSpPr txBox="1"/>
          <p:nvPr/>
        </p:nvSpPr>
        <p:spPr>
          <a:xfrm>
            <a:off x="-16086" y="169580"/>
            <a:ext cx="3081900" cy="3462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Autonomous Water Taxi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0" y="1039301"/>
            <a:ext cx="2065106" cy="3462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800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By: </a:t>
            </a:r>
            <a:r>
              <a:rPr lang="en" sz="1800" dirty="0" smtClean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AutoPirates</a:t>
            </a:r>
            <a:endParaRPr lang="en" sz="1800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1800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123993" y="2255270"/>
            <a:ext cx="2239199" cy="3000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5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Date: 20th Jan, 2016</a:t>
            </a:r>
          </a:p>
        </p:txBody>
      </p:sp>
      <p:pic>
        <p:nvPicPr>
          <p:cNvPr id="146" name="Shape 1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64600" y="4719027"/>
            <a:ext cx="1273800" cy="42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521468" y="4723326"/>
            <a:ext cx="285300" cy="4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/>
          <p:nvPr/>
        </p:nvSpPr>
        <p:spPr>
          <a:xfrm>
            <a:off x="47793" y="720382"/>
            <a:ext cx="3081900" cy="3003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5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System Design Review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136229" y="4889652"/>
            <a:ext cx="4343304" cy="276899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Team B: Tushar, Shiyu, Bikramjot, Tae-Hyung</a:t>
            </a:r>
            <a:r>
              <a:rPr lang="en" sz="1400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14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William 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/>
        </p:nvSpPr>
        <p:spPr>
          <a:xfrm>
            <a:off x="-130760" y="669"/>
            <a:ext cx="9144000" cy="484500"/>
          </a:xfrm>
          <a:prstGeom prst="rect">
            <a:avLst/>
          </a:prstGeom>
          <a:noFill/>
          <a:ln>
            <a:noFill/>
          </a:ln>
        </p:spPr>
        <p:txBody>
          <a:bodyPr lIns="240000" tIns="114250" rIns="39975" bIns="399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SzPct val="25000"/>
              <a:buFont typeface="Quattrocento Sans"/>
              <a:buNone/>
            </a:pPr>
            <a:r>
              <a:rPr lang="en" sz="210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</a:t>
            </a:r>
            <a:r>
              <a:rPr lang="en" sz="2100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Budget Allocation</a:t>
            </a:r>
          </a:p>
        </p:txBody>
      </p:sp>
      <p:cxnSp>
        <p:nvCxnSpPr>
          <p:cNvPr id="252" name="Shape 252"/>
          <p:cNvCxnSpPr/>
          <p:nvPr/>
        </p:nvCxnSpPr>
        <p:spPr>
          <a:xfrm>
            <a:off x="290633" y="491669"/>
            <a:ext cx="8474100" cy="0"/>
          </a:xfrm>
          <a:prstGeom prst="straightConnector1">
            <a:avLst/>
          </a:prstGeom>
          <a:noFill/>
          <a:ln w="22225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</p:cxnSp>
      <p:graphicFrame>
        <p:nvGraphicFramePr>
          <p:cNvPr id="253" name="Shape 253"/>
          <p:cNvGraphicFramePr/>
          <p:nvPr/>
        </p:nvGraphicFramePr>
        <p:xfrm>
          <a:off x="1479653" y="640775"/>
          <a:ext cx="6096000" cy="2775175"/>
        </p:xfrm>
        <a:graphic>
          <a:graphicData uri="http://schemas.openxmlformats.org/drawingml/2006/table">
            <a:tbl>
              <a:tblPr firstRow="1" bandRow="1">
                <a:noFill/>
                <a:tableStyleId>{FF3A1ED1-ED93-4345-91C3-29E1BF2822B9}</a:tableStyleId>
              </a:tblPr>
              <a:tblGrid>
                <a:gridCol w="611225"/>
                <a:gridCol w="1584500"/>
                <a:gridCol w="2483050"/>
                <a:gridCol w="1417225"/>
              </a:tblGrid>
              <a:tr h="278150">
                <a:tc grid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Hardware/Equipment/Budget provided by the sponsor (NREC)</a:t>
                      </a:r>
                    </a:p>
                  </a:txBody>
                  <a:tcPr marL="68600" marR="68600" marT="34300" marB="3430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213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S.No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Part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Part Name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Quantity</a:t>
                      </a:r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Boat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2015 SeaHawk OS 2700S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</a:t>
                      </a:r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2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Radar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</a:rPr>
                        <a:t>SimRad 4G FMCW Radar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</a:t>
                      </a:r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3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Lidar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</a:rPr>
                        <a:t>Velodyne VLP-16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</a:t>
                      </a:r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4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IMU/GPS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</a:rPr>
                        <a:t>Novatel SPAN with IMU positioning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</a:t>
                      </a:r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5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Laptop 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</a:rPr>
                        <a:t>Dell i7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5</a:t>
                      </a:r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6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Proprietary Boards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SBC and Microcontroller boards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2</a:t>
                      </a:r>
                    </a:p>
                  </a:txBody>
                  <a:tcPr marL="68600" marR="68600" marT="34300" marB="34300"/>
                </a:tc>
              </a:tr>
              <a:tr h="2781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7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Trails for testing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$800 per trial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25 (trails)</a:t>
                      </a:r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graphicFrame>
        <p:nvGraphicFramePr>
          <p:cNvPr id="254" name="Shape 254"/>
          <p:cNvGraphicFramePr/>
          <p:nvPr>
            <p:extLst>
              <p:ext uri="{D42A27DB-BD31-4B8C-83A1-F6EECF244321}">
                <p14:modId xmlns:p14="http://schemas.microsoft.com/office/powerpoint/2010/main" val="1814487221"/>
              </p:ext>
            </p:extLst>
          </p:nvPr>
        </p:nvGraphicFramePr>
        <p:xfrm>
          <a:off x="436074" y="3497073"/>
          <a:ext cx="7530625" cy="1646427"/>
        </p:xfrm>
        <a:graphic>
          <a:graphicData uri="http://schemas.openxmlformats.org/drawingml/2006/table">
            <a:tbl>
              <a:tblPr firstRow="1" bandRow="1">
                <a:noFill/>
                <a:tableStyleId>{FF3A1ED1-ED93-4345-91C3-29E1BF2822B9}</a:tableStyleId>
              </a:tblPr>
              <a:tblGrid>
                <a:gridCol w="525425"/>
                <a:gridCol w="1318375"/>
                <a:gridCol w="2846977"/>
                <a:gridCol w="654523"/>
                <a:gridCol w="520025"/>
                <a:gridCol w="555100"/>
                <a:gridCol w="555100"/>
                <a:gridCol w="555100"/>
              </a:tblGrid>
              <a:tr h="224978"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dirty="0"/>
                        <a:t>From RI Budget $4000</a:t>
                      </a:r>
                    </a:p>
                  </a:txBody>
                  <a:tcPr marL="68600" marR="68600" marT="34300" marB="3430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3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300"/>
                    </a:p>
                  </a:txBody>
                  <a:tcPr marL="68600" marR="68600" marT="34300" marB="34300"/>
                </a:tc>
              </a:tr>
              <a:tr h="22497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S.No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Name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Description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 dirty="0" smtClean="0"/>
                        <a:t>Qty</a:t>
                      </a:r>
                      <a:endParaRPr lang="en" sz="1300" b="1" dirty="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Cost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Total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/>
                        <a:t>Spent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b="1" dirty="0"/>
                        <a:t>Left</a:t>
                      </a:r>
                    </a:p>
                  </a:txBody>
                  <a:tcPr marL="68600" marR="68600" marT="34300" marB="34300"/>
                </a:tc>
              </a:tr>
              <a:tr h="22497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Transportation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Travel to NREC (5 people)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64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25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1600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50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1550</a:t>
                      </a:r>
                    </a:p>
                  </a:txBody>
                  <a:tcPr marL="68600" marR="68600" marT="34300" marB="34300"/>
                </a:tc>
              </a:tr>
              <a:tr h="224978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2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Videography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/>
                        <a:t>Professional video for NREC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500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500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500</a:t>
                      </a:r>
                    </a:p>
                  </a:txBody>
                  <a:tcPr marL="68600" marR="68600" marT="34300" marB="34300"/>
                </a:tc>
              </a:tr>
              <a:tr h="23783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3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Backup for Trails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</a:rPr>
                        <a:t>Incase we run out of allotted 25 trails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2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800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1600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1600</a:t>
                      </a:r>
                    </a:p>
                  </a:txBody>
                  <a:tcPr marL="68600" marR="68600" marT="34300" marB="34300"/>
                </a:tc>
              </a:tr>
              <a:tr h="29758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4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Miscellaneous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</a:rPr>
                        <a:t>To buy camera, contraption, </a:t>
                      </a:r>
                      <a:r>
                        <a:rPr lang="en" sz="1400" dirty="0" smtClean="0">
                          <a:solidFill>
                            <a:schemeClr val="dk1"/>
                          </a:solidFill>
                        </a:rPr>
                        <a:t>books</a:t>
                      </a:r>
                      <a:endParaRPr lang="en" sz="1400" dirty="0">
                        <a:solidFill>
                          <a:schemeClr val="dk1"/>
                        </a:solidFill>
                      </a:endParaRP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dirty="0"/>
                        <a:t>1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300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300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/>
                        <a:t>54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300" dirty="0"/>
                        <a:t>246</a:t>
                      </a:r>
                    </a:p>
                  </a:txBody>
                  <a:tcPr marL="68600" marR="68600" marT="34300" marB="34300"/>
                </a:tc>
              </a:tr>
            </a:tbl>
          </a:graphicData>
        </a:graphic>
      </p:graphicFrame>
      <p:sp>
        <p:nvSpPr>
          <p:cNvPr id="255" name="Shape 255"/>
          <p:cNvSpPr/>
          <p:nvPr/>
        </p:nvSpPr>
        <p:spPr>
          <a:xfrm>
            <a:off x="7966699" y="4828591"/>
            <a:ext cx="889624" cy="314999"/>
          </a:xfrm>
          <a:prstGeom prst="rect">
            <a:avLst/>
          </a:prstGeom>
          <a:solidFill>
            <a:srgbClr val="BFBFBF"/>
          </a:solidFill>
          <a:ln w="12700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3896</a:t>
            </a:r>
          </a:p>
        </p:txBody>
      </p:sp>
      <p:sp>
        <p:nvSpPr>
          <p:cNvPr id="256" name="Shape 256"/>
          <p:cNvSpPr/>
          <p:nvPr/>
        </p:nvSpPr>
        <p:spPr>
          <a:xfrm>
            <a:off x="7966698" y="4464698"/>
            <a:ext cx="889625" cy="363899"/>
          </a:xfrm>
          <a:prstGeom prst="rect">
            <a:avLst/>
          </a:prstGeom>
          <a:solidFill>
            <a:srgbClr val="BFBFBF"/>
          </a:solidFill>
          <a:ln w="12700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Available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/>
        </p:nvSpPr>
        <p:spPr>
          <a:xfrm>
            <a:off x="-130760" y="153069"/>
            <a:ext cx="9144000" cy="484500"/>
          </a:xfrm>
          <a:prstGeom prst="rect">
            <a:avLst/>
          </a:prstGeom>
          <a:noFill/>
          <a:ln>
            <a:noFill/>
          </a:ln>
        </p:spPr>
        <p:txBody>
          <a:bodyPr lIns="240000" tIns="114250" rIns="39975" bIns="399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SzPct val="25000"/>
              <a:buFont typeface="Quattrocento Sans"/>
              <a:buNone/>
            </a:pPr>
            <a:r>
              <a:rPr lang="en" sz="2100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</a:t>
            </a:r>
            <a:r>
              <a:rPr lang="en" sz="2100" dirty="0" smtClean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Key Challenges</a:t>
            </a:r>
            <a:endParaRPr lang="en" sz="2100" dirty="0">
              <a:solidFill>
                <a:srgbClr val="00206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Font typeface="Quattrocento Sans"/>
              <a:buNone/>
            </a:pPr>
            <a:endParaRPr sz="2100" dirty="0">
              <a:solidFill>
                <a:srgbClr val="00206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262" name="Shape 262"/>
          <p:cNvCxnSpPr/>
          <p:nvPr/>
        </p:nvCxnSpPr>
        <p:spPr>
          <a:xfrm>
            <a:off x="290633" y="491669"/>
            <a:ext cx="8474100" cy="0"/>
          </a:xfrm>
          <a:prstGeom prst="straightConnector1">
            <a:avLst/>
          </a:prstGeom>
          <a:noFill/>
          <a:ln w="22225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</p:cxnSp>
      <p:graphicFrame>
        <p:nvGraphicFramePr>
          <p:cNvPr id="263" name="Shape 263"/>
          <p:cNvGraphicFramePr/>
          <p:nvPr>
            <p:extLst>
              <p:ext uri="{D42A27DB-BD31-4B8C-83A1-F6EECF244321}">
                <p14:modId xmlns:p14="http://schemas.microsoft.com/office/powerpoint/2010/main" val="2700911051"/>
              </p:ext>
            </p:extLst>
          </p:nvPr>
        </p:nvGraphicFramePr>
        <p:xfrm>
          <a:off x="703272" y="830270"/>
          <a:ext cx="7475935" cy="239731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085409"/>
                <a:gridCol w="6390526"/>
              </a:tblGrid>
              <a:tr h="2847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>
                          <a:solidFill>
                            <a:schemeClr val="bg1"/>
                          </a:solidFill>
                        </a:rPr>
                        <a:t>S.No</a:t>
                      </a:r>
                      <a:endParaRPr lang="en" sz="1300" dirty="0">
                        <a:solidFill>
                          <a:schemeClr val="bg1"/>
                        </a:solidFill>
                      </a:endParaRPr>
                    </a:p>
                  </a:txBody>
                  <a:tcPr marL="68575" marR="68575" marT="68575" marB="68575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>
                          <a:solidFill>
                            <a:schemeClr val="bg1"/>
                          </a:solidFill>
                        </a:rPr>
                        <a:t>Challenges</a:t>
                      </a:r>
                      <a:endParaRPr lang="en" sz="1300" dirty="0">
                        <a:solidFill>
                          <a:schemeClr val="bg1"/>
                        </a:solidFill>
                      </a:endParaRPr>
                    </a:p>
                  </a:txBody>
                  <a:tcPr marL="68575" marR="68575" marT="68575" marB="68575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29339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1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84615"/>
                        <a:buFont typeface="+mj-lt"/>
                        <a:buNone/>
                        <a:tabLst/>
                        <a:defRPr/>
                      </a:pPr>
                      <a:r>
                        <a:rPr lang="en" sz="1300" dirty="0" smtClean="0"/>
                        <a:t>Integrating</a:t>
                      </a:r>
                      <a:r>
                        <a:rPr lang="en" sz="1300" baseline="0" dirty="0" smtClean="0"/>
                        <a:t> subsystems</a:t>
                      </a:r>
                      <a:endParaRPr lang="en" sz="1300" dirty="0" smtClean="0"/>
                    </a:p>
                  </a:txBody>
                  <a:tcPr marL="68575" marR="68575" marT="68575" marB="68575"/>
                </a:tc>
              </a:tr>
              <a:tr h="27164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2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Arial"/>
                        <a:buNone/>
                      </a:pPr>
                      <a:r>
                        <a:rPr lang="en" sz="1300" dirty="0" smtClean="0"/>
                        <a:t>Fast</a:t>
                      </a:r>
                      <a:r>
                        <a:rPr lang="en" sz="1300" baseline="0" dirty="0" smtClean="0"/>
                        <a:t> Incremental Planning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  <a:tr h="27164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3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+mj-lt"/>
                        <a:buNone/>
                      </a:pPr>
                      <a:r>
                        <a:rPr lang="en" sz="1300" dirty="0" smtClean="0"/>
                        <a:t>Weather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  <a:tr h="274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4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+mj-lt"/>
                        <a:buNone/>
                        <a:tabLst/>
                        <a:defRPr/>
                      </a:pPr>
                      <a:r>
                        <a:rPr lang="en" sz="1300" dirty="0" smtClean="0"/>
                        <a:t>Handling</a:t>
                      </a:r>
                      <a:r>
                        <a:rPr lang="en" sz="1300" baseline="0" dirty="0" smtClean="0"/>
                        <a:t> boundary cases (like if there is no path between start and goal)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5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+mj-lt"/>
                        <a:buNone/>
                      </a:pPr>
                      <a:r>
                        <a:rPr lang="en" sz="1300" dirty="0" smtClean="0"/>
                        <a:t>Following ‘Rules of Road’ 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6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+mj-lt"/>
                        <a:buNone/>
                        <a:tabLst/>
                        <a:defRPr/>
                      </a:pPr>
                      <a:r>
                        <a:rPr lang="en" sz="1300" dirty="0" smtClean="0"/>
                        <a:t>Handling</a:t>
                      </a:r>
                      <a:r>
                        <a:rPr lang="en" sz="1300" baseline="0" dirty="0" smtClean="0"/>
                        <a:t> noise from Radar data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297265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1191" y="0"/>
            <a:ext cx="9141619" cy="5143500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68577" tIns="34289" rIns="68577" bIns="34289" numCol="1" rtlCol="0" anchor="ctr" anchorCtr="0" compatLnSpc="1">
            <a:prstTxWarp prst="textNoShape">
              <a:avLst/>
            </a:prstTxWarp>
          </a:bodyPr>
          <a:lstStyle/>
          <a:p>
            <a:pPr algn="ctr" defTabSz="524622" fontAlgn="base">
              <a:spcBef>
                <a:spcPct val="0"/>
              </a:spcBef>
              <a:spcAft>
                <a:spcPct val="0"/>
              </a:spcAft>
            </a:pPr>
            <a:endParaRPr lang="en-US" sz="112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313" y="1866506"/>
            <a:ext cx="2508379" cy="782522"/>
          </a:xfrm>
          <a:prstGeom prst="rect">
            <a:avLst/>
          </a:prstGeom>
          <a:noFill/>
        </p:spPr>
        <p:txBody>
          <a:bodyPr wrap="none" lIns="137160" tIns="109728" rIns="137160" bIns="109728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4050" dirty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145620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/>
        </p:nvSpPr>
        <p:spPr>
          <a:xfrm>
            <a:off x="32981" y="669"/>
            <a:ext cx="7732800" cy="484500"/>
          </a:xfrm>
          <a:prstGeom prst="rect">
            <a:avLst/>
          </a:prstGeom>
          <a:noFill/>
          <a:ln>
            <a:noFill/>
          </a:ln>
        </p:spPr>
        <p:txBody>
          <a:bodyPr lIns="240000" tIns="114250" rIns="39975" bIns="399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SzPct val="25000"/>
              <a:buFont typeface="Quattrocento Sans"/>
              <a:buNone/>
            </a:pPr>
            <a:r>
              <a:rPr lang="en" sz="2100" b="1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Current </a:t>
            </a:r>
            <a:r>
              <a:rPr lang="en" sz="2100" b="1" dirty="0" smtClean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Status</a:t>
            </a:r>
            <a:endParaRPr lang="en" sz="2100" dirty="0">
              <a:solidFill>
                <a:srgbClr val="00206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55" name="Shape 155"/>
          <p:cNvCxnSpPr/>
          <p:nvPr/>
        </p:nvCxnSpPr>
        <p:spPr>
          <a:xfrm>
            <a:off x="290633" y="491669"/>
            <a:ext cx="8474100" cy="0"/>
          </a:xfrm>
          <a:prstGeom prst="straightConnector1">
            <a:avLst/>
          </a:prstGeom>
          <a:noFill/>
          <a:ln w="22225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56" name="Shape 156"/>
          <p:cNvSpPr/>
          <p:nvPr/>
        </p:nvSpPr>
        <p:spPr>
          <a:xfrm>
            <a:off x="116711" y="-108347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Autopirat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3159" y="594185"/>
            <a:ext cx="8087672" cy="4549315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3"/>
          <p:cNvSpPr txBox="1">
            <a:spLocks/>
          </p:cNvSpPr>
          <p:nvPr/>
        </p:nvSpPr>
        <p:spPr>
          <a:xfrm>
            <a:off x="34164" y="670"/>
            <a:ext cx="6834847" cy="484406"/>
          </a:xfrm>
          <a:prstGeom prst="rect">
            <a:avLst/>
          </a:prstGeom>
        </p:spPr>
        <p:txBody>
          <a:bodyPr vert="horz" lIns="239968" tIns="114238" rIns="39983" bIns="39983" rtlCol="0" anchor="ctr">
            <a:noAutofit/>
          </a:bodyPr>
          <a:lstStyle>
            <a:lvl1pPr marL="0" algn="l" defTabSz="108810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kern="1200" spc="-58" baseline="0">
                <a:solidFill>
                  <a:schemeClr val="bg2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defTabSz="815834">
              <a:defRPr/>
            </a:pPr>
            <a:r>
              <a:rPr lang="en-US" sz="2100" b="1" dirty="0">
                <a:solidFill>
                  <a:srgbClr val="002060"/>
                </a:solidFill>
              </a:rPr>
              <a:t>Content</a:t>
            </a:r>
            <a:endParaRPr lang="en-US" sz="1800" dirty="0">
              <a:solidFill>
                <a:srgbClr val="002060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91749" y="491669"/>
            <a:ext cx="8471832" cy="0"/>
          </a:xfrm>
          <a:prstGeom prst="line">
            <a:avLst/>
          </a:prstGeom>
          <a:ln w="222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 97"/>
          <p:cNvSpPr/>
          <p:nvPr/>
        </p:nvSpPr>
        <p:spPr bwMode="auto">
          <a:xfrm>
            <a:off x="290692" y="917784"/>
            <a:ext cx="8472890" cy="166102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dash"/>
            <a:headEnd type="none" w="med" len="med"/>
            <a:tailEnd type="none" w="med" len="med"/>
          </a:ln>
          <a:effectLst/>
        </p:spPr>
        <p:txBody>
          <a:bodyPr vert="horz" wrap="square" lIns="68577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385763" indent="-385763" defTabSz="52462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sz="1500" spc="-44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500" spc="-44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Current Status</a:t>
            </a:r>
            <a:endParaRPr lang="en-US" sz="1500" spc="-44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85763" indent="-385763" defTabSz="52462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sz="1500" spc="-44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500" spc="-44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Work Plan and Road Ahead</a:t>
            </a:r>
            <a:endParaRPr lang="en-US" sz="1500" spc="-44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85763" indent="-385763" defTabSz="52462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sz="1500" spc="-44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500" spc="-44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System-level </a:t>
            </a:r>
            <a:r>
              <a:rPr lang="en-US" sz="1500" spc="-44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</a:p>
          <a:p>
            <a:pPr marL="385763" indent="-385763" defTabSz="52462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sz="1500" spc="-44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500" spc="-44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Key Challenges</a:t>
            </a:r>
            <a:endParaRPr lang="en-US" sz="1500" spc="-44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75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/>
        </p:nvSpPr>
        <p:spPr>
          <a:xfrm>
            <a:off x="32981" y="669"/>
            <a:ext cx="7732800" cy="484500"/>
          </a:xfrm>
          <a:prstGeom prst="rect">
            <a:avLst/>
          </a:prstGeom>
          <a:noFill/>
          <a:ln>
            <a:noFill/>
          </a:ln>
        </p:spPr>
        <p:txBody>
          <a:bodyPr lIns="240000" tIns="114250" rIns="39975" bIns="399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SzPct val="25000"/>
              <a:buFont typeface="Quattrocento Sans"/>
              <a:buNone/>
            </a:pPr>
            <a:r>
              <a:rPr lang="en" sz="2100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Current Status: </a:t>
            </a:r>
            <a:r>
              <a:rPr lang="en" sz="210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Perception </a:t>
            </a:r>
          </a:p>
        </p:txBody>
      </p:sp>
      <p:cxnSp>
        <p:nvCxnSpPr>
          <p:cNvPr id="155" name="Shape 155"/>
          <p:cNvCxnSpPr/>
          <p:nvPr/>
        </p:nvCxnSpPr>
        <p:spPr>
          <a:xfrm>
            <a:off x="290633" y="491669"/>
            <a:ext cx="8474100" cy="0"/>
          </a:xfrm>
          <a:prstGeom prst="straightConnector1">
            <a:avLst/>
          </a:prstGeom>
          <a:noFill/>
          <a:ln w="22225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56" name="Shape 156"/>
          <p:cNvSpPr/>
          <p:nvPr/>
        </p:nvSpPr>
        <p:spPr>
          <a:xfrm>
            <a:off x="116711" y="-108347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Shape 1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6457" y="704970"/>
            <a:ext cx="7745399" cy="43028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4661834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/>
        </p:nvSpPr>
        <p:spPr>
          <a:xfrm>
            <a:off x="32981" y="669"/>
            <a:ext cx="7732800" cy="484500"/>
          </a:xfrm>
          <a:prstGeom prst="rect">
            <a:avLst/>
          </a:prstGeom>
          <a:noFill/>
          <a:ln>
            <a:noFill/>
          </a:ln>
        </p:spPr>
        <p:txBody>
          <a:bodyPr lIns="240000" tIns="114250" rIns="39975" bIns="399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SzPct val="25000"/>
              <a:buFont typeface="Quattrocento Sans"/>
              <a:buNone/>
            </a:pPr>
            <a:r>
              <a:rPr lang="en" sz="2100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Current Status: </a:t>
            </a:r>
            <a:r>
              <a:rPr lang="en" sz="210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Perception | Filter</a:t>
            </a:r>
          </a:p>
        </p:txBody>
      </p:sp>
      <p:cxnSp>
        <p:nvCxnSpPr>
          <p:cNvPr id="163" name="Shape 163"/>
          <p:cNvCxnSpPr/>
          <p:nvPr/>
        </p:nvCxnSpPr>
        <p:spPr>
          <a:xfrm>
            <a:off x="290633" y="491669"/>
            <a:ext cx="8474100" cy="0"/>
          </a:xfrm>
          <a:prstGeom prst="straightConnector1">
            <a:avLst/>
          </a:prstGeom>
          <a:noFill/>
          <a:ln w="22225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64" name="Shape 164"/>
          <p:cNvSpPr/>
          <p:nvPr/>
        </p:nvSpPr>
        <p:spPr>
          <a:xfrm>
            <a:off x="116711" y="-108347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290633" y="799070"/>
            <a:ext cx="6500699" cy="10503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" sz="29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" sz="29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en" sz="295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Binomial Probabilistic Filter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lang="en"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Shape 1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344" y="889323"/>
            <a:ext cx="8128199" cy="3331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815793" y="4451002"/>
            <a:ext cx="2725199" cy="6924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Binomial Probabilistic Filter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506044" y="4472663"/>
            <a:ext cx="1359899" cy="6924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Before Filtering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6791449" y="4472663"/>
            <a:ext cx="1580399" cy="6924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After Filtering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"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/>
        </p:nvSpPr>
        <p:spPr>
          <a:xfrm>
            <a:off x="32981" y="669"/>
            <a:ext cx="7732800" cy="484500"/>
          </a:xfrm>
          <a:prstGeom prst="rect">
            <a:avLst/>
          </a:prstGeom>
          <a:noFill/>
          <a:ln>
            <a:noFill/>
          </a:ln>
        </p:spPr>
        <p:txBody>
          <a:bodyPr lIns="240000" tIns="114250" rIns="39975" bIns="399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SzPct val="25000"/>
              <a:buFont typeface="Quattrocento Sans"/>
              <a:buNone/>
            </a:pPr>
            <a:r>
              <a:rPr lang="en" sz="2100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Current Status: </a:t>
            </a:r>
            <a:r>
              <a:rPr lang="en" sz="210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Perception | Detection</a:t>
            </a:r>
          </a:p>
        </p:txBody>
      </p:sp>
      <p:cxnSp>
        <p:nvCxnSpPr>
          <p:cNvPr id="175" name="Shape 175"/>
          <p:cNvCxnSpPr/>
          <p:nvPr/>
        </p:nvCxnSpPr>
        <p:spPr>
          <a:xfrm>
            <a:off x="290633" y="491669"/>
            <a:ext cx="8474100" cy="0"/>
          </a:xfrm>
          <a:prstGeom prst="straightConnector1">
            <a:avLst/>
          </a:prstGeom>
          <a:noFill/>
          <a:ln w="22225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76" name="Shape 176"/>
          <p:cNvSpPr/>
          <p:nvPr/>
        </p:nvSpPr>
        <p:spPr>
          <a:xfrm>
            <a:off x="116711" y="-108347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Shape 1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5976" y="745500"/>
            <a:ext cx="7215300" cy="398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/>
          <p:nvPr/>
        </p:nvSpPr>
        <p:spPr>
          <a:xfrm>
            <a:off x="32981" y="669"/>
            <a:ext cx="7732800" cy="484500"/>
          </a:xfrm>
          <a:prstGeom prst="rect">
            <a:avLst/>
          </a:prstGeom>
          <a:noFill/>
          <a:ln>
            <a:noFill/>
          </a:ln>
        </p:spPr>
        <p:txBody>
          <a:bodyPr lIns="240000" tIns="114250" rIns="39975" bIns="399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SzPct val="25000"/>
              <a:buFont typeface="Quattrocento Sans"/>
              <a:buNone/>
            </a:pPr>
            <a:r>
              <a:rPr lang="en" sz="2100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Current Status: </a:t>
            </a:r>
            <a:r>
              <a:rPr lang="en" sz="210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Path Planning | Simulator</a:t>
            </a:r>
          </a:p>
        </p:txBody>
      </p:sp>
      <p:cxnSp>
        <p:nvCxnSpPr>
          <p:cNvPr id="244" name="Shape 244"/>
          <p:cNvCxnSpPr/>
          <p:nvPr/>
        </p:nvCxnSpPr>
        <p:spPr>
          <a:xfrm>
            <a:off x="290633" y="491669"/>
            <a:ext cx="8474100" cy="0"/>
          </a:xfrm>
          <a:prstGeom prst="straightConnector1">
            <a:avLst/>
          </a:prstGeom>
          <a:noFill/>
          <a:ln w="22225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45" name="Shape 245"/>
          <p:cNvSpPr/>
          <p:nvPr/>
        </p:nvSpPr>
        <p:spPr>
          <a:xfrm>
            <a:off x="116711" y="-108347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6" name="Shape 2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323" y="594092"/>
            <a:ext cx="8260200" cy="454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itle 3"/>
          <p:cNvSpPr txBox="1">
            <a:spLocks/>
          </p:cNvSpPr>
          <p:nvPr/>
        </p:nvSpPr>
        <p:spPr>
          <a:xfrm>
            <a:off x="34164" y="670"/>
            <a:ext cx="7730801" cy="484406"/>
          </a:xfrm>
          <a:prstGeom prst="rect">
            <a:avLst/>
          </a:prstGeom>
        </p:spPr>
        <p:txBody>
          <a:bodyPr vert="horz" lIns="239968" tIns="114238" rIns="39983" bIns="39983" rtlCol="0" anchor="ctr">
            <a:noAutofit/>
          </a:bodyPr>
          <a:lstStyle>
            <a:lvl1pPr marL="0" algn="l" defTabSz="108810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kern="1200" spc="-58" baseline="0">
                <a:solidFill>
                  <a:schemeClr val="bg2"/>
                </a:soli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defTabSz="815834">
              <a:defRPr/>
            </a:pPr>
            <a:r>
              <a:rPr lang="en-US" sz="2100" b="1" dirty="0">
                <a:solidFill>
                  <a:srgbClr val="002060"/>
                </a:solidFill>
              </a:rPr>
              <a:t>Functional Architecture</a:t>
            </a:r>
            <a:r>
              <a:rPr lang="en-US" sz="2100" dirty="0">
                <a:solidFill>
                  <a:srgbClr val="002060"/>
                </a:solidFill>
              </a:rPr>
              <a:t>: </a:t>
            </a:r>
            <a:r>
              <a:rPr lang="en-US" sz="2100" dirty="0" smtClean="0">
                <a:solidFill>
                  <a:srgbClr val="002060"/>
                </a:solidFill>
              </a:rPr>
              <a:t>What all is done and what is</a:t>
            </a:r>
            <a:endParaRPr lang="en-US" sz="1800" dirty="0">
              <a:solidFill>
                <a:srgbClr val="002060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91749" y="491669"/>
            <a:ext cx="8471832" cy="0"/>
          </a:xfrm>
          <a:prstGeom prst="line">
            <a:avLst/>
          </a:prstGeom>
          <a:ln w="222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Rectangle 172"/>
          <p:cNvSpPr/>
          <p:nvPr/>
        </p:nvSpPr>
        <p:spPr bwMode="auto">
          <a:xfrm>
            <a:off x="320180" y="426504"/>
            <a:ext cx="8468001" cy="740030"/>
          </a:xfrm>
          <a:prstGeom prst="rect">
            <a:avLst/>
          </a:prstGeom>
          <a:noFill/>
          <a:ln w="12700" cap="flat" cmpd="sng" algn="ctr">
            <a:noFill/>
            <a:prstDash val="dash"/>
            <a:headEnd type="none" w="med" len="med"/>
            <a:tailEnd type="none" w="med" len="med"/>
          </a:ln>
          <a:effectLst/>
        </p:spPr>
        <p:txBody>
          <a:bodyPr vert="horz" wrap="square" lIns="68577" tIns="0" rIns="0" bIns="0" numCol="1" rtlCol="0" anchor="ctr" anchorCtr="0" compatLnSpc="1">
            <a:prstTxWarp prst="textNoShape">
              <a:avLst/>
            </a:prstTxWarp>
          </a:bodyPr>
          <a:lstStyle/>
          <a:p>
            <a:pPr defTabSz="524622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050" spc="-44" dirty="0">
              <a:solidFill>
                <a:schemeClr val="tx1">
                  <a:lumMod val="75000"/>
                  <a:lumOff val="25000"/>
                </a:schemeClr>
              </a:solidFill>
              <a:latin typeface="Segoe UI Light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37778" y="3610873"/>
            <a:ext cx="1103243" cy="61622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Acquire data from Sensors</a:t>
            </a:r>
            <a:endParaRPr lang="en-US" sz="1050" dirty="0"/>
          </a:p>
        </p:txBody>
      </p:sp>
      <p:sp>
        <p:nvSpPr>
          <p:cNvPr id="42" name="Rectangle 41"/>
          <p:cNvSpPr/>
          <p:nvPr/>
        </p:nvSpPr>
        <p:spPr>
          <a:xfrm>
            <a:off x="2461617" y="3602437"/>
            <a:ext cx="1103243" cy="61622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Filter data</a:t>
            </a:r>
            <a:endParaRPr lang="en-US" sz="1050" dirty="0"/>
          </a:p>
        </p:txBody>
      </p:sp>
      <p:sp>
        <p:nvSpPr>
          <p:cNvPr id="47" name="Rectangle 46"/>
          <p:cNvSpPr/>
          <p:nvPr/>
        </p:nvSpPr>
        <p:spPr>
          <a:xfrm>
            <a:off x="4550850" y="3597167"/>
            <a:ext cx="1103243" cy="629932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Detect Static Obstacles</a:t>
            </a:r>
            <a:endParaRPr lang="en-US" sz="1050" dirty="0"/>
          </a:p>
        </p:txBody>
      </p:sp>
      <p:sp>
        <p:nvSpPr>
          <p:cNvPr id="4" name="TextBox 3"/>
          <p:cNvSpPr txBox="1"/>
          <p:nvPr/>
        </p:nvSpPr>
        <p:spPr>
          <a:xfrm>
            <a:off x="182003" y="3752465"/>
            <a:ext cx="55335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Radar</a:t>
            </a:r>
            <a:endParaRPr lang="en-US" sz="1050" dirty="0"/>
          </a:p>
        </p:txBody>
      </p:sp>
      <p:cxnSp>
        <p:nvCxnSpPr>
          <p:cNvPr id="23" name="Elbow Connector 22"/>
          <p:cNvCxnSpPr>
            <a:stCxn id="42" idx="3"/>
            <a:endCxn id="47" idx="1"/>
          </p:cNvCxnSpPr>
          <p:nvPr/>
        </p:nvCxnSpPr>
        <p:spPr>
          <a:xfrm>
            <a:off x="3564860" y="3910550"/>
            <a:ext cx="985990" cy="1583"/>
          </a:xfrm>
          <a:prstGeom prst="bentConnector3">
            <a:avLst>
              <a:gd name="adj1" fmla="val 50000"/>
            </a:avLst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162965" y="2478196"/>
            <a:ext cx="5248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User Input</a:t>
            </a:r>
            <a:endParaRPr lang="en-US" sz="1050" dirty="0"/>
          </a:p>
        </p:txBody>
      </p:sp>
      <p:sp>
        <p:nvSpPr>
          <p:cNvPr id="86" name="Rectangle 85"/>
          <p:cNvSpPr/>
          <p:nvPr/>
        </p:nvSpPr>
        <p:spPr>
          <a:xfrm>
            <a:off x="1048134" y="2440282"/>
            <a:ext cx="1099318" cy="616226"/>
          </a:xfrm>
          <a:prstGeom prst="rect">
            <a:avLst/>
          </a:prstGeom>
          <a:solidFill>
            <a:srgbClr val="B957D2"/>
          </a:solidFill>
          <a:ln>
            <a:solidFill>
              <a:srgbClr val="B957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Get destination</a:t>
            </a:r>
            <a:endParaRPr lang="en-US" sz="1050" dirty="0"/>
          </a:p>
        </p:txBody>
      </p:sp>
      <p:sp>
        <p:nvSpPr>
          <p:cNvPr id="90" name="Rectangle 89"/>
          <p:cNvSpPr/>
          <p:nvPr/>
        </p:nvSpPr>
        <p:spPr>
          <a:xfrm>
            <a:off x="1037778" y="1377087"/>
            <a:ext cx="1099729" cy="616226"/>
          </a:xfrm>
          <a:prstGeom prst="rect">
            <a:avLst/>
          </a:prstGeom>
          <a:solidFill>
            <a:srgbClr val="00B192"/>
          </a:solidFill>
          <a:ln>
            <a:solidFill>
              <a:srgbClr val="00B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Get current location and localize</a:t>
            </a:r>
            <a:endParaRPr lang="en-US" sz="1050" dirty="0"/>
          </a:p>
        </p:txBody>
      </p:sp>
      <p:cxnSp>
        <p:nvCxnSpPr>
          <p:cNvPr id="91" name="Straight Arrow Connector 90"/>
          <p:cNvCxnSpPr>
            <a:endCxn id="90" idx="1"/>
          </p:cNvCxnSpPr>
          <p:nvPr/>
        </p:nvCxnSpPr>
        <p:spPr>
          <a:xfrm>
            <a:off x="693443" y="1682282"/>
            <a:ext cx="344335" cy="2918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162965" y="1543783"/>
            <a:ext cx="58860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IMU/GPS</a:t>
            </a:r>
            <a:endParaRPr lang="en-US" sz="1050" dirty="0"/>
          </a:p>
        </p:txBody>
      </p:sp>
      <p:sp>
        <p:nvSpPr>
          <p:cNvPr id="94" name="Rectangle 93"/>
          <p:cNvSpPr/>
          <p:nvPr/>
        </p:nvSpPr>
        <p:spPr>
          <a:xfrm>
            <a:off x="2638918" y="1377809"/>
            <a:ext cx="1193205" cy="616226"/>
          </a:xfrm>
          <a:prstGeom prst="rect">
            <a:avLst/>
          </a:prstGeom>
          <a:solidFill>
            <a:srgbClr val="FF0000"/>
          </a:solidFill>
          <a:ln>
            <a:solidFill>
              <a:srgbClr val="00B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Plan route from current location to destination</a:t>
            </a:r>
          </a:p>
        </p:txBody>
      </p:sp>
      <p:cxnSp>
        <p:nvCxnSpPr>
          <p:cNvPr id="96" name="Straight Arrow Connector 95"/>
          <p:cNvCxnSpPr>
            <a:stCxn id="90" idx="3"/>
          </p:cNvCxnSpPr>
          <p:nvPr/>
        </p:nvCxnSpPr>
        <p:spPr>
          <a:xfrm>
            <a:off x="2137507" y="1685200"/>
            <a:ext cx="515390" cy="722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 120"/>
          <p:cNvSpPr/>
          <p:nvPr/>
        </p:nvSpPr>
        <p:spPr>
          <a:xfrm>
            <a:off x="4178479" y="1386745"/>
            <a:ext cx="923993" cy="616226"/>
          </a:xfrm>
          <a:prstGeom prst="rect">
            <a:avLst/>
          </a:prstGeom>
          <a:solidFill>
            <a:srgbClr val="00B192"/>
          </a:solidFill>
          <a:ln>
            <a:solidFill>
              <a:srgbClr val="00B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Send commands to controller</a:t>
            </a:r>
          </a:p>
        </p:txBody>
      </p:sp>
      <p:cxnSp>
        <p:nvCxnSpPr>
          <p:cNvPr id="122" name="Straight Arrow Connector 121"/>
          <p:cNvCxnSpPr>
            <a:stCxn id="94" idx="3"/>
            <a:endCxn id="121" idx="1"/>
          </p:cNvCxnSpPr>
          <p:nvPr/>
        </p:nvCxnSpPr>
        <p:spPr>
          <a:xfrm>
            <a:off x="3832123" y="1685922"/>
            <a:ext cx="346356" cy="8936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Diamond 117"/>
          <p:cNvSpPr/>
          <p:nvPr/>
        </p:nvSpPr>
        <p:spPr>
          <a:xfrm>
            <a:off x="6682249" y="1065715"/>
            <a:ext cx="1326515" cy="1270286"/>
          </a:xfrm>
          <a:prstGeom prst="diamond">
            <a:avLst/>
          </a:prstGeom>
          <a:solidFill>
            <a:srgbClr val="FF0000"/>
          </a:solidFill>
          <a:ln>
            <a:solidFill>
              <a:srgbClr val="00B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/>
              <a:t>Destination </a:t>
            </a:r>
            <a:r>
              <a:rPr lang="en-US" sz="1050" dirty="0"/>
              <a:t>reached?</a:t>
            </a:r>
          </a:p>
        </p:txBody>
      </p:sp>
      <p:cxnSp>
        <p:nvCxnSpPr>
          <p:cNvPr id="124" name="Straight Arrow Connector 123"/>
          <p:cNvCxnSpPr>
            <a:stCxn id="121" idx="3"/>
          </p:cNvCxnSpPr>
          <p:nvPr/>
        </p:nvCxnSpPr>
        <p:spPr>
          <a:xfrm>
            <a:off x="5102472" y="1694858"/>
            <a:ext cx="286652" cy="5999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TextBox 137"/>
          <p:cNvSpPr txBox="1"/>
          <p:nvPr/>
        </p:nvSpPr>
        <p:spPr>
          <a:xfrm>
            <a:off x="6966665" y="910910"/>
            <a:ext cx="52489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No</a:t>
            </a:r>
            <a:endParaRPr lang="en-US" sz="1050" dirty="0"/>
          </a:p>
        </p:txBody>
      </p:sp>
      <p:sp>
        <p:nvSpPr>
          <p:cNvPr id="147" name="TextBox 146"/>
          <p:cNvSpPr txBox="1"/>
          <p:nvPr/>
        </p:nvSpPr>
        <p:spPr>
          <a:xfrm>
            <a:off x="6966665" y="2268449"/>
            <a:ext cx="52489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Yes</a:t>
            </a:r>
            <a:endParaRPr lang="en-US" sz="1050" dirty="0"/>
          </a:p>
        </p:txBody>
      </p:sp>
      <p:sp>
        <p:nvSpPr>
          <p:cNvPr id="155" name="TextBox 154"/>
          <p:cNvSpPr txBox="1"/>
          <p:nvPr/>
        </p:nvSpPr>
        <p:spPr>
          <a:xfrm>
            <a:off x="8251144" y="2659224"/>
            <a:ext cx="102487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Destination </a:t>
            </a:r>
            <a:endParaRPr lang="en-US" sz="1050" dirty="0"/>
          </a:p>
        </p:txBody>
      </p:sp>
      <p:sp>
        <p:nvSpPr>
          <p:cNvPr id="161" name="Rectangle 160"/>
          <p:cNvSpPr/>
          <p:nvPr/>
        </p:nvSpPr>
        <p:spPr>
          <a:xfrm>
            <a:off x="906249" y="706902"/>
            <a:ext cx="7189315" cy="4047477"/>
          </a:xfrm>
          <a:prstGeom prst="rect">
            <a:avLst/>
          </a:prstGeom>
          <a:noFill/>
          <a:ln w="25400">
            <a:solidFill>
              <a:schemeClr val="bg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39" name="Elbow Connector 38"/>
          <p:cNvCxnSpPr>
            <a:stCxn id="86" idx="3"/>
          </p:cNvCxnSpPr>
          <p:nvPr/>
        </p:nvCxnSpPr>
        <p:spPr>
          <a:xfrm flipV="1">
            <a:off x="2147452" y="1996905"/>
            <a:ext cx="934184" cy="751490"/>
          </a:xfrm>
          <a:prstGeom prst="bentConnector3">
            <a:avLst>
              <a:gd name="adj1" fmla="val 100664"/>
            </a:avLst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/>
          <p:cNvCxnSpPr/>
          <p:nvPr/>
        </p:nvCxnSpPr>
        <p:spPr>
          <a:xfrm rot="10800000">
            <a:off x="3547031" y="2002249"/>
            <a:ext cx="3203909" cy="786316"/>
          </a:xfrm>
          <a:prstGeom prst="bentConnector3">
            <a:avLst>
              <a:gd name="adj1" fmla="val 100046"/>
            </a:avLst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Elbow Connector 131"/>
          <p:cNvCxnSpPr>
            <a:stCxn id="118" idx="0"/>
            <a:endCxn id="94" idx="0"/>
          </p:cNvCxnSpPr>
          <p:nvPr/>
        </p:nvCxnSpPr>
        <p:spPr>
          <a:xfrm rot="16200000" flipH="1" flipV="1">
            <a:off x="5134466" y="-833232"/>
            <a:ext cx="312095" cy="4109986"/>
          </a:xfrm>
          <a:prstGeom prst="bentConnector3">
            <a:avLst>
              <a:gd name="adj1" fmla="val -54935"/>
            </a:avLst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Elbow Connector 152"/>
          <p:cNvCxnSpPr>
            <a:stCxn id="118" idx="2"/>
            <a:endCxn id="155" idx="1"/>
          </p:cNvCxnSpPr>
          <p:nvPr/>
        </p:nvCxnSpPr>
        <p:spPr>
          <a:xfrm rot="16200000" flipH="1">
            <a:off x="7573235" y="2108272"/>
            <a:ext cx="450181" cy="905637"/>
          </a:xfrm>
          <a:prstGeom prst="bentConnector2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 flipV="1">
            <a:off x="693442" y="2725918"/>
            <a:ext cx="361559" cy="6798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>
            <a:stCxn id="2" idx="3"/>
            <a:endCxn id="42" idx="1"/>
          </p:cNvCxnSpPr>
          <p:nvPr/>
        </p:nvCxnSpPr>
        <p:spPr>
          <a:xfrm flipV="1">
            <a:off x="2141021" y="3910550"/>
            <a:ext cx="320596" cy="8437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Elbow Connector 229"/>
          <p:cNvCxnSpPr>
            <a:stCxn id="47" idx="3"/>
          </p:cNvCxnSpPr>
          <p:nvPr/>
        </p:nvCxnSpPr>
        <p:spPr>
          <a:xfrm flipV="1">
            <a:off x="5654093" y="2784297"/>
            <a:ext cx="1085754" cy="1127836"/>
          </a:xfrm>
          <a:prstGeom prst="bentConnector2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2" name="Rectangle 251"/>
          <p:cNvSpPr/>
          <p:nvPr/>
        </p:nvSpPr>
        <p:spPr>
          <a:xfrm>
            <a:off x="1277284" y="883866"/>
            <a:ext cx="620714" cy="25340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Log Data</a:t>
            </a:r>
            <a:endParaRPr lang="en-US" sz="1050" dirty="0"/>
          </a:p>
        </p:txBody>
      </p:sp>
      <p:sp>
        <p:nvSpPr>
          <p:cNvPr id="254" name="Rectangle 253"/>
          <p:cNvSpPr/>
          <p:nvPr/>
        </p:nvSpPr>
        <p:spPr>
          <a:xfrm>
            <a:off x="1277284" y="4431636"/>
            <a:ext cx="620714" cy="25340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Log Data</a:t>
            </a:r>
            <a:endParaRPr lang="en-US" sz="1050" dirty="0"/>
          </a:p>
        </p:txBody>
      </p:sp>
      <p:cxnSp>
        <p:nvCxnSpPr>
          <p:cNvPr id="260" name="Straight Arrow Connector 259"/>
          <p:cNvCxnSpPr>
            <a:stCxn id="90" idx="0"/>
            <a:endCxn id="252" idx="2"/>
          </p:cNvCxnSpPr>
          <p:nvPr/>
        </p:nvCxnSpPr>
        <p:spPr>
          <a:xfrm flipH="1" flipV="1">
            <a:off x="1587641" y="1137268"/>
            <a:ext cx="2" cy="239819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/>
          <p:cNvCxnSpPr/>
          <p:nvPr/>
        </p:nvCxnSpPr>
        <p:spPr>
          <a:xfrm flipV="1">
            <a:off x="701416" y="3911457"/>
            <a:ext cx="361559" cy="6798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Rectangle 279"/>
          <p:cNvSpPr/>
          <p:nvPr/>
        </p:nvSpPr>
        <p:spPr>
          <a:xfrm>
            <a:off x="8130968" y="3964165"/>
            <a:ext cx="854197" cy="372002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Perception</a:t>
            </a:r>
            <a:endParaRPr lang="en-US" sz="1200" dirty="0"/>
          </a:p>
        </p:txBody>
      </p:sp>
      <p:sp>
        <p:nvSpPr>
          <p:cNvPr id="281" name="Rectangle 280"/>
          <p:cNvSpPr/>
          <p:nvPr/>
        </p:nvSpPr>
        <p:spPr>
          <a:xfrm>
            <a:off x="8139904" y="3545953"/>
            <a:ext cx="854197" cy="372002"/>
          </a:xfrm>
          <a:prstGeom prst="rect">
            <a:avLst/>
          </a:prstGeom>
          <a:solidFill>
            <a:srgbClr val="B957D2"/>
          </a:solidFill>
          <a:ln>
            <a:solidFill>
              <a:srgbClr val="B957D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OCU</a:t>
            </a:r>
            <a:endParaRPr lang="en-US" sz="1200" dirty="0"/>
          </a:p>
        </p:txBody>
      </p:sp>
      <p:sp>
        <p:nvSpPr>
          <p:cNvPr id="282" name="Rectangle 281"/>
          <p:cNvSpPr/>
          <p:nvPr/>
        </p:nvSpPr>
        <p:spPr>
          <a:xfrm>
            <a:off x="8130968" y="3113300"/>
            <a:ext cx="854197" cy="372002"/>
          </a:xfrm>
          <a:prstGeom prst="rect">
            <a:avLst/>
          </a:prstGeom>
          <a:solidFill>
            <a:srgbClr val="00B192"/>
          </a:solidFill>
          <a:ln>
            <a:solidFill>
              <a:srgbClr val="00B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Planning</a:t>
            </a:r>
            <a:endParaRPr lang="en-US" sz="1200" dirty="0"/>
          </a:p>
        </p:txBody>
      </p:sp>
      <p:sp>
        <p:nvSpPr>
          <p:cNvPr id="285" name="Rectangle 284"/>
          <p:cNvSpPr/>
          <p:nvPr/>
        </p:nvSpPr>
        <p:spPr>
          <a:xfrm>
            <a:off x="8139903" y="4382377"/>
            <a:ext cx="854197" cy="37200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Log Playback</a:t>
            </a:r>
            <a:endParaRPr lang="en-US" sz="1050" dirty="0"/>
          </a:p>
        </p:txBody>
      </p:sp>
      <p:cxnSp>
        <p:nvCxnSpPr>
          <p:cNvPr id="289" name="Straight Arrow Connector 288"/>
          <p:cNvCxnSpPr>
            <a:stCxn id="2" idx="2"/>
            <a:endCxn id="254" idx="0"/>
          </p:cNvCxnSpPr>
          <p:nvPr/>
        </p:nvCxnSpPr>
        <p:spPr>
          <a:xfrm flipH="1">
            <a:off x="1587641" y="4227099"/>
            <a:ext cx="1758" cy="204537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8139902" y="902023"/>
            <a:ext cx="854197" cy="613138"/>
          </a:xfrm>
          <a:prstGeom prst="rect">
            <a:avLst/>
          </a:prstGeom>
          <a:solidFill>
            <a:srgbClr val="0070C0"/>
          </a:solidFill>
          <a:ln>
            <a:solidFill>
              <a:srgbClr val="00B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*Not in planned scope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5371684" y="1386745"/>
            <a:ext cx="1042886" cy="616226"/>
          </a:xfrm>
          <a:prstGeom prst="rect">
            <a:avLst/>
          </a:prstGeom>
          <a:solidFill>
            <a:srgbClr val="00B192"/>
          </a:solidFill>
          <a:ln>
            <a:solidFill>
              <a:srgbClr val="00B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Autonomously </a:t>
            </a:r>
            <a:r>
              <a:rPr lang="en-US" sz="1050" dirty="0"/>
              <a:t>sail to destination</a:t>
            </a:r>
            <a:endParaRPr lang="en-US" sz="1050" dirty="0"/>
          </a:p>
        </p:txBody>
      </p:sp>
      <p:cxnSp>
        <p:nvCxnSpPr>
          <p:cNvPr id="74" name="Straight Arrow Connector 73"/>
          <p:cNvCxnSpPr>
            <a:stCxn id="67" idx="3"/>
            <a:endCxn id="118" idx="1"/>
          </p:cNvCxnSpPr>
          <p:nvPr/>
        </p:nvCxnSpPr>
        <p:spPr>
          <a:xfrm>
            <a:off x="6414570" y="1694858"/>
            <a:ext cx="267679" cy="6000"/>
          </a:xfrm>
          <a:prstGeom prst="straightConnector1">
            <a:avLst/>
          </a:prstGeom>
          <a:ln w="508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5828052" y="172519"/>
            <a:ext cx="854197" cy="217199"/>
          </a:xfrm>
          <a:prstGeom prst="rect">
            <a:avLst/>
          </a:prstGeom>
          <a:solidFill>
            <a:srgbClr val="FF0000"/>
          </a:solidFill>
          <a:ln>
            <a:solidFill>
              <a:srgbClr val="00B1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Pending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9441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/>
          <p:nvPr/>
        </p:nvSpPr>
        <p:spPr>
          <a:xfrm>
            <a:off x="-130760" y="153069"/>
            <a:ext cx="9144000" cy="484500"/>
          </a:xfrm>
          <a:prstGeom prst="rect">
            <a:avLst/>
          </a:prstGeom>
          <a:noFill/>
          <a:ln>
            <a:noFill/>
          </a:ln>
        </p:spPr>
        <p:txBody>
          <a:bodyPr lIns="240000" tIns="114250" rIns="39975" bIns="399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SzPct val="25000"/>
              <a:buFont typeface="Quattrocento Sans"/>
              <a:buNone/>
            </a:pPr>
            <a:r>
              <a:rPr lang="en" sz="2100" dirty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</a:t>
            </a:r>
            <a:r>
              <a:rPr lang="en" sz="2100" dirty="0" smtClean="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Work Plan leading to Spring Validation Experiments</a:t>
            </a:r>
            <a:endParaRPr lang="en" sz="2100" dirty="0">
              <a:solidFill>
                <a:srgbClr val="00206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Font typeface="Quattrocento Sans"/>
              <a:buNone/>
            </a:pPr>
            <a:endParaRPr sz="2100" dirty="0">
              <a:solidFill>
                <a:srgbClr val="00206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262" name="Shape 262"/>
          <p:cNvCxnSpPr/>
          <p:nvPr/>
        </p:nvCxnSpPr>
        <p:spPr>
          <a:xfrm>
            <a:off x="290633" y="491669"/>
            <a:ext cx="8474100" cy="0"/>
          </a:xfrm>
          <a:prstGeom prst="straightConnector1">
            <a:avLst/>
          </a:prstGeom>
          <a:noFill/>
          <a:ln w="22225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</p:cxnSp>
      <p:graphicFrame>
        <p:nvGraphicFramePr>
          <p:cNvPr id="263" name="Shape 263"/>
          <p:cNvGraphicFramePr/>
          <p:nvPr>
            <p:extLst>
              <p:ext uri="{D42A27DB-BD31-4B8C-83A1-F6EECF244321}">
                <p14:modId xmlns:p14="http://schemas.microsoft.com/office/powerpoint/2010/main" val="1915539556"/>
              </p:ext>
            </p:extLst>
          </p:nvPr>
        </p:nvGraphicFramePr>
        <p:xfrm>
          <a:off x="625329" y="637569"/>
          <a:ext cx="7804707" cy="3875728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47054"/>
                <a:gridCol w="1140431"/>
                <a:gridCol w="5517222"/>
              </a:tblGrid>
              <a:tr h="51739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>
                          <a:solidFill>
                            <a:schemeClr val="bg1"/>
                          </a:solidFill>
                        </a:rPr>
                        <a:t>Progress</a:t>
                      </a:r>
                      <a:r>
                        <a:rPr lang="en" sz="1300" baseline="0" dirty="0" smtClean="0">
                          <a:solidFill>
                            <a:schemeClr val="bg1"/>
                          </a:solidFill>
                        </a:rPr>
                        <a:t> Review</a:t>
                      </a:r>
                      <a:endParaRPr lang="en" sz="1300" dirty="0">
                        <a:solidFill>
                          <a:schemeClr val="bg1"/>
                        </a:solidFill>
                      </a:endParaRPr>
                    </a:p>
                  </a:txBody>
                  <a:tcPr marL="68575" marR="68575" marT="68575" marB="68575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>
                          <a:solidFill>
                            <a:schemeClr val="bg1"/>
                          </a:solidFill>
                        </a:rPr>
                        <a:t>Field Test</a:t>
                      </a:r>
                      <a:endParaRPr lang="en" sz="1300" dirty="0">
                        <a:solidFill>
                          <a:schemeClr val="bg1"/>
                        </a:solidFill>
                      </a:endParaRPr>
                    </a:p>
                  </a:txBody>
                  <a:tcPr marL="68575" marR="68575" marT="68575" marB="68575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>
                          <a:solidFill>
                            <a:schemeClr val="bg1"/>
                          </a:solidFill>
                        </a:rPr>
                        <a:t>Milestones</a:t>
                      </a:r>
                    </a:p>
                  </a:txBody>
                  <a:tcPr marL="68575" marR="68575" marT="68575" marB="68575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</a:tr>
              <a:tr h="63727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7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/>
                        <a:t>3</a:t>
                      </a:r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342900" lvl="0" indent="-34290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+mj-lt"/>
                        <a:buAutoNum type="arabicPeriod"/>
                      </a:pPr>
                      <a:r>
                        <a:rPr lang="en" sz="1300" dirty="0" smtClean="0"/>
                        <a:t>Generate </a:t>
                      </a:r>
                      <a:r>
                        <a:rPr lang="en" sz="1300" dirty="0"/>
                        <a:t>New Map with bridges pylons</a:t>
                      </a:r>
                    </a:p>
                    <a:p>
                      <a:pPr marL="342900" lvl="0" indent="-34290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+mj-lt"/>
                        <a:buAutoNum type="arabicPeriod"/>
                      </a:pPr>
                      <a:r>
                        <a:rPr lang="en" sz="1300" dirty="0" smtClean="0"/>
                        <a:t>Integrate </a:t>
                      </a:r>
                      <a:r>
                        <a:rPr lang="en" sz="1300" dirty="0"/>
                        <a:t>RADAR data with the Path Planning </a:t>
                      </a:r>
                      <a:r>
                        <a:rPr lang="en" sz="1300" dirty="0" smtClean="0"/>
                        <a:t>Algorithm</a:t>
                      </a:r>
                    </a:p>
                    <a:p>
                      <a:pPr marL="342900" lvl="0" indent="-34290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+mj-lt"/>
                        <a:buAutoNum type="arabicPeriod"/>
                      </a:pPr>
                      <a:r>
                        <a:rPr lang="en" sz="1300" dirty="0" smtClean="0"/>
                        <a:t>Initial</a:t>
                      </a:r>
                      <a:r>
                        <a:rPr lang="en" sz="1300" baseline="0" dirty="0" smtClean="0"/>
                        <a:t> integration with incremental planning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  <a:tr h="97578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8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/>
                        <a:t>4</a:t>
                      </a:r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342900" lvl="0" indent="-34290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Arial"/>
                        <a:buAutoNum type="arabicPeriod"/>
                      </a:pPr>
                      <a:r>
                        <a:rPr lang="en" sz="1300" dirty="0" smtClean="0"/>
                        <a:t>Test </a:t>
                      </a:r>
                      <a:r>
                        <a:rPr lang="en" sz="1300" dirty="0"/>
                        <a:t>path planning using incremental </a:t>
                      </a:r>
                      <a:r>
                        <a:rPr lang="en" sz="1300" dirty="0" smtClean="0"/>
                        <a:t>planner</a:t>
                      </a:r>
                    </a:p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84615"/>
                        <a:buFont typeface="Arial"/>
                        <a:buAutoNum type="arabicPeriod"/>
                        <a:tabLst/>
                        <a:defRPr/>
                      </a:pPr>
                      <a:r>
                        <a:rPr lang="en" sz="1300" dirty="0" smtClean="0"/>
                        <a:t>Write code to generate fake obstacles in software to test path planning</a:t>
                      </a:r>
                      <a:endParaRPr lang="en" sz="1300" dirty="0"/>
                    </a:p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84615"/>
                        <a:buFont typeface="Arial"/>
                        <a:buAutoNum type="arabicPeriod"/>
                        <a:tabLst/>
                        <a:defRPr/>
                      </a:pPr>
                      <a:r>
                        <a:rPr lang="en" sz="1300" dirty="0" smtClean="0"/>
                        <a:t>Buffer </a:t>
                      </a:r>
                      <a:r>
                        <a:rPr lang="en" sz="1300" dirty="0"/>
                        <a:t>Test -- Iterate the </a:t>
                      </a:r>
                      <a:r>
                        <a:rPr lang="en" sz="1300" dirty="0" smtClean="0"/>
                        <a:t>flaws identified </a:t>
                      </a:r>
                      <a:r>
                        <a:rPr lang="en" sz="1300" dirty="0"/>
                        <a:t>in </a:t>
                      </a:r>
                      <a:r>
                        <a:rPr lang="en" sz="1300" dirty="0" smtClean="0"/>
                        <a:t>Field</a:t>
                      </a:r>
                      <a:r>
                        <a:rPr lang="en" sz="1300" baseline="0" dirty="0" smtClean="0"/>
                        <a:t> </a:t>
                      </a:r>
                      <a:r>
                        <a:rPr lang="en" sz="1300" dirty="0" smtClean="0"/>
                        <a:t>Test 3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  <a:tr h="29897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9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5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342900" lvl="0" indent="-34290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84615"/>
                        <a:buFont typeface="+mj-lt"/>
                        <a:buAutoNum type="arabicPeriod"/>
                      </a:pPr>
                      <a:r>
                        <a:rPr lang="en" sz="1300" dirty="0" smtClean="0"/>
                        <a:t>Optimize costmap to keep boat at</a:t>
                      </a:r>
                      <a:r>
                        <a:rPr lang="en" sz="1300" baseline="0" dirty="0" smtClean="0"/>
                        <a:t> desired locations (like center of rivers)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  <a:tr h="34377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10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6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342900" marR="0" lvl="0" indent="-342900" algn="just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84615"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" sz="1300" dirty="0" smtClean="0"/>
                        <a:t>Update the code to follow the rules of the river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11,12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r>
                        <a:rPr lang="en" sz="1300" dirty="0" smtClean="0"/>
                        <a:t>7,</a:t>
                      </a:r>
                      <a:r>
                        <a:rPr lang="en" sz="1300" baseline="0" dirty="0" smtClean="0"/>
                        <a:t> 8</a:t>
                      </a:r>
                      <a:endParaRPr lang="en" sz="1300" dirty="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342900" marR="0" lvl="0" indent="-34290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84615"/>
                        <a:buFont typeface="+mj-lt"/>
                        <a:buAutoNum type="arabicPeriod"/>
                      </a:pPr>
                      <a:r>
                        <a:rPr lang="en" sz="1300" b="0" i="0" u="none" strike="noStrike" cap="none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Improve </a:t>
                      </a:r>
                      <a:r>
                        <a:rPr lang="en" sz="13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the overall subsystem and test possible </a:t>
                      </a:r>
                      <a:r>
                        <a:rPr lang="en" sz="1300" b="0" i="0" u="none" strike="noStrike" cap="none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problems</a:t>
                      </a:r>
                    </a:p>
                    <a:p>
                      <a:pPr marL="342900" marR="0" lvl="0" indent="-34290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84615"/>
                        <a:buFont typeface="+mj-lt"/>
                        <a:buAutoNum type="arabicPeriod"/>
                      </a:pPr>
                      <a:r>
                        <a:rPr lang="en" sz="1300" b="0" i="0" u="none" strike="noStrike" cap="none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Improve performace </a:t>
                      </a:r>
                      <a:r>
                        <a:rPr lang="en" sz="1300" baseline="0" dirty="0" smtClean="0"/>
                        <a:t>of the overall system</a:t>
                      </a:r>
                      <a:endParaRPr lang="en" sz="1300" dirty="0"/>
                    </a:p>
                  </a:txBody>
                  <a:tcPr marL="68575" marR="68575" marT="68575" marB="68575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/>
        </p:nvSpPr>
        <p:spPr>
          <a:xfrm>
            <a:off x="-130760" y="669"/>
            <a:ext cx="9144000" cy="484500"/>
          </a:xfrm>
          <a:prstGeom prst="rect">
            <a:avLst/>
          </a:prstGeom>
          <a:noFill/>
          <a:ln>
            <a:noFill/>
          </a:ln>
        </p:spPr>
        <p:txBody>
          <a:bodyPr lIns="240000" tIns="114250" rIns="39975" bIns="399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02060"/>
              </a:buClr>
              <a:buSzPct val="25000"/>
              <a:buFont typeface="Quattrocento Sans"/>
              <a:buNone/>
            </a:pPr>
            <a:r>
              <a:rPr lang="en" sz="210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</a:t>
            </a:r>
            <a:r>
              <a:rPr lang="en" sz="2100" b="1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Spring Validation Experiments: </a:t>
            </a:r>
            <a:r>
              <a:rPr lang="en" sz="2100">
                <a:solidFill>
                  <a:srgbClr val="00206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Script for final demo</a:t>
            </a:r>
          </a:p>
        </p:txBody>
      </p:sp>
      <p:cxnSp>
        <p:nvCxnSpPr>
          <p:cNvPr id="269" name="Shape 269"/>
          <p:cNvCxnSpPr/>
          <p:nvPr/>
        </p:nvCxnSpPr>
        <p:spPr>
          <a:xfrm>
            <a:off x="290633" y="491669"/>
            <a:ext cx="8474100" cy="0"/>
          </a:xfrm>
          <a:prstGeom prst="straightConnector1">
            <a:avLst/>
          </a:prstGeom>
          <a:noFill/>
          <a:ln w="22225" cap="flat" cmpd="sng">
            <a:solidFill>
              <a:srgbClr val="BFBFBF"/>
            </a:solidFill>
            <a:prstDash val="solid"/>
            <a:miter/>
            <a:headEnd type="none" w="med" len="med"/>
            <a:tailEnd type="none" w="med" len="med"/>
          </a:ln>
        </p:spPr>
      </p:cxnSp>
      <p:graphicFrame>
        <p:nvGraphicFramePr>
          <p:cNvPr id="270" name="Shape 270"/>
          <p:cNvGraphicFramePr/>
          <p:nvPr>
            <p:extLst>
              <p:ext uri="{D42A27DB-BD31-4B8C-83A1-F6EECF244321}">
                <p14:modId xmlns:p14="http://schemas.microsoft.com/office/powerpoint/2010/main" val="369723275"/>
              </p:ext>
            </p:extLst>
          </p:nvPr>
        </p:nvGraphicFramePr>
        <p:xfrm>
          <a:off x="419608" y="703687"/>
          <a:ext cx="8216075" cy="4282360"/>
        </p:xfrm>
        <a:graphic>
          <a:graphicData uri="http://schemas.openxmlformats.org/drawingml/2006/table">
            <a:tbl>
              <a:tblPr firstRow="1" bandRow="1">
                <a:tableStyleId>{FF3A1ED1-ED93-4345-91C3-29E1BF2822B9}</a:tableStyleId>
              </a:tblPr>
              <a:tblGrid>
                <a:gridCol w="480225"/>
                <a:gridCol w="3730525"/>
                <a:gridCol w="2421975"/>
                <a:gridCol w="1583350"/>
              </a:tblGrid>
              <a:tr h="4619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dirty="0"/>
                        <a:t>Step ID</a:t>
                      </a: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u="none" strike="noStrike"/>
                        <a:t>Step Description</a:t>
                      </a: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/>
                        <a:t>Success Criteria</a:t>
                      </a:r>
                    </a:p>
                  </a:txBody>
                  <a:tcPr marL="68600" marR="68600" marT="34300" marB="3430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/>
                        <a:t>Conditions</a:t>
                      </a:r>
                    </a:p>
                  </a:txBody>
                  <a:tcPr marL="68600" marR="68600" marT="34300" marB="34300" anchor="ctr"/>
                </a:tc>
              </a:tr>
              <a:tr h="294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300" u="none" strike="noStrike"/>
                        <a:t>SV.1</a:t>
                      </a: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>
                          <a:sym typeface="Quattrocento Sans"/>
                        </a:rPr>
                        <a:t>Get the boat on the river</a:t>
                      </a:r>
                      <a:endParaRPr lang="en" sz="1400" b="0" i="0" u="none" strike="noStrike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>
                          <a:sym typeface="Quattrocento Sans"/>
                        </a:rPr>
                        <a:t>Location: center of width</a:t>
                      </a:r>
                      <a:endParaRPr lang="en" sz="1400" b="0" i="0" u="none" strike="noStrike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 rowSpan="8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r>
                        <a:rPr lang="en" sz="1300" u="none" strike="noStrike" dirty="0" smtClean="0">
                          <a:sym typeface="Quattrocento Sans"/>
                        </a:rPr>
                        <a:t>Start Location</a:t>
                      </a:r>
                      <a:r>
                        <a:rPr lang="en" sz="1300" u="none" strike="noStrike" dirty="0">
                          <a:sym typeface="Quattrocento Sans"/>
                        </a:rPr>
                        <a:t>: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r>
                        <a:rPr lang="en" sz="1300" u="none" strike="noStrike" dirty="0" smtClean="0">
                          <a:sym typeface="Quattrocento Sans"/>
                        </a:rPr>
                        <a:t>Monongahela </a:t>
                      </a:r>
                      <a:r>
                        <a:rPr lang="en" sz="1300" u="none" strike="noStrike" dirty="0">
                          <a:sym typeface="Quattrocento Sans"/>
                        </a:rPr>
                        <a:t>River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r>
                        <a:rPr lang="en" sz="1300" u="none" strike="noStrike" dirty="0" smtClean="0">
                          <a:sym typeface="Quattrocento Sans"/>
                        </a:rPr>
                        <a:t>(South side works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r>
                        <a:rPr lang="en-US" sz="1300" b="0" i="0" u="none" strike="noStrike" cap="none" dirty="0" smtClean="0">
                          <a:solidFill>
                            <a:schemeClr val="dk1"/>
                          </a:solidFill>
                          <a:effectLst/>
                          <a:latin typeface="Calibri"/>
                          <a:ea typeface="Calibri"/>
                          <a:cs typeface="Calibri"/>
                          <a:sym typeface="Arial"/>
                          <a:rtl val="0"/>
                        </a:rPr>
                        <a:t>40.4321453,-79.974770</a:t>
                      </a:r>
                      <a:r>
                        <a:rPr lang="en" sz="1300" u="none" strike="noStrike" dirty="0" smtClean="0">
                          <a:sym typeface="Quattrocento Sans"/>
                        </a:rPr>
                        <a:t>)</a:t>
                      </a:r>
                      <a:endParaRPr lang="en" sz="1300" u="none" strike="noStrike" dirty="0">
                        <a:sym typeface="Quattrocento San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Calibri"/>
                        <a:buNone/>
                      </a:pPr>
                      <a:endParaRPr sz="1300" u="none" strike="noStrike" dirty="0">
                        <a:sym typeface="Quattrocento San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r>
                        <a:rPr lang="en" sz="1300" u="none" strike="noStrike" dirty="0">
                          <a:sym typeface="Quattrocento Sans"/>
                        </a:rPr>
                        <a:t>Equipment /Arrangements: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r>
                        <a:rPr lang="en" sz="1300" u="none" strike="noStrike" dirty="0">
                          <a:sym typeface="Quattrocento Sans"/>
                        </a:rPr>
                        <a:t>Boat, Radar, IMU/GPS, Fuel, Laptop in boat, Camera to record video, safety </a:t>
                      </a:r>
                      <a:r>
                        <a:rPr lang="en" sz="1300" u="none" strike="noStrike" dirty="0" smtClean="0">
                          <a:sym typeface="Quattrocento Sans"/>
                        </a:rPr>
                        <a:t>driver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endParaRPr lang="en" sz="1300" u="none" strike="noStrike" dirty="0" smtClean="0">
                        <a:sym typeface="Quattrocento San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r>
                        <a:rPr lang="en" sz="1300" u="none" strike="noStrike" dirty="0" smtClean="0">
                          <a:sym typeface="Quattrocento Sans"/>
                        </a:rPr>
                        <a:t>People on</a:t>
                      </a:r>
                      <a:r>
                        <a:rPr lang="en" sz="1300" u="none" strike="noStrike" baseline="0" dirty="0" smtClean="0">
                          <a:sym typeface="Quattrocento Sans"/>
                        </a:rPr>
                        <a:t> boat: </a:t>
                      </a:r>
                      <a:br>
                        <a:rPr lang="en" sz="1300" u="none" strike="noStrike" baseline="0" dirty="0" smtClean="0">
                          <a:sym typeface="Quattrocento Sans"/>
                        </a:rPr>
                      </a:br>
                      <a:r>
                        <a:rPr lang="en" sz="1300" u="none" strike="noStrike" baseline="0" dirty="0" smtClean="0">
                          <a:sym typeface="Quattrocento Sans"/>
                        </a:rPr>
                        <a:t>Driver, Team, Prof Dolan and Prof Dimi</a:t>
                      </a:r>
                      <a:endParaRPr sz="1300" dirty="0"/>
                    </a:p>
                  </a:txBody>
                  <a:tcPr marL="71450" marR="71450" marT="71450" marB="71450" anchor="ctr"/>
                </a:tc>
              </a:tr>
              <a:tr h="294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300" u="none" strike="noStrike"/>
                        <a:t>SV.2</a:t>
                      </a: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Keep </a:t>
                      </a:r>
                      <a:r>
                        <a:rPr lang="en" sz="1400" u="none" strike="noStrike" dirty="0" smtClean="0">
                          <a:sym typeface="Quattrocento Sans"/>
                        </a:rPr>
                        <a:t>2 </a:t>
                      </a:r>
                      <a:r>
                        <a:rPr lang="en" sz="1400" u="none" strike="noStrike" dirty="0">
                          <a:sym typeface="Quattrocento Sans"/>
                        </a:rPr>
                        <a:t>static obstacles in the path </a:t>
                      </a:r>
                      <a:r>
                        <a:rPr lang="en" sz="1400" u="none" strike="noStrike" dirty="0" smtClean="0">
                          <a:sym typeface="Quattrocento Sans"/>
                        </a:rPr>
                        <a:t>and add</a:t>
                      </a:r>
                      <a:r>
                        <a:rPr lang="en" sz="1400" u="none" strike="noStrike" baseline="0" dirty="0" smtClean="0">
                          <a:sym typeface="Quattrocento Sans"/>
                        </a:rPr>
                        <a:t> 2 obstacles on simulator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Quattrocento Sans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Size more than 2mx2mx2m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2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300" u="none" strike="noStrike"/>
                        <a:t>SV.3</a:t>
                      </a: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Switch on the engines and start AutoPirates autonomous system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>
                          <a:sym typeface="Quattrocento Sans"/>
                        </a:rPr>
                        <a:t>The system starts successfully</a:t>
                      </a:r>
                      <a:endParaRPr lang="en" sz="1400" b="0" i="0" u="none" strike="noStrike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94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300" u="none" strike="noStrike"/>
                        <a:t>SV.4</a:t>
                      </a: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Enter the destination through OCU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>
                          <a:sym typeface="Quattrocento Sans"/>
                        </a:rPr>
                        <a:t>OCU takes the location correctly</a:t>
                      </a:r>
                      <a:endParaRPr lang="en" sz="1400" b="0" i="0" u="none" strike="noStrike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2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300">
                          <a:sym typeface="Quattrocento Sans"/>
                        </a:rPr>
                        <a:t>SV.5</a:t>
                      </a:r>
                      <a:endParaRPr lang="en" sz="13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The boat navigates autonomously and avoids obstacles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Boat avoids at least </a:t>
                      </a:r>
                      <a:r>
                        <a:rPr lang="en" sz="1400" u="none" strike="noStrike" dirty="0" smtClean="0">
                          <a:sym typeface="Quattrocento Sans"/>
                        </a:rPr>
                        <a:t>3 </a:t>
                      </a:r>
                      <a:r>
                        <a:rPr lang="en" sz="1400" u="none" strike="noStrike" dirty="0">
                          <a:sym typeface="Quattrocento Sans"/>
                        </a:rPr>
                        <a:t>obstacles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94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300">
                          <a:sym typeface="Quattrocento Sans"/>
                        </a:rPr>
                        <a:t>SV.6</a:t>
                      </a:r>
                      <a:endParaRPr lang="en" sz="13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The boat arrives the destination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>
                          <a:sym typeface="Quattrocento Sans"/>
                        </a:rPr>
                        <a:t>Boat arrives to destination (15 mts radius)</a:t>
                      </a:r>
                      <a:endParaRPr lang="en" sz="1400" b="0" i="0" u="none" strike="noStrike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94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300">
                          <a:sym typeface="Quattrocento Sans"/>
                        </a:rPr>
                        <a:t>SV.7</a:t>
                      </a:r>
                      <a:endParaRPr lang="en" sz="13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Show logged file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>
                          <a:sym typeface="Quattrocento Sans"/>
                        </a:rPr>
                        <a:t>Play back logged data</a:t>
                      </a:r>
                      <a:endParaRPr lang="en" sz="1400" b="0" i="0" u="none" strike="noStrike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84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300">
                          <a:sym typeface="Quattrocento Sans"/>
                        </a:rPr>
                        <a:t>SV.8</a:t>
                      </a:r>
                      <a:endParaRPr lang="en" sz="1300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Turn off the autonomous system and engine 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en" sz="1400" u="none" strike="noStrike" dirty="0">
                          <a:sym typeface="Quattrocento Sans"/>
                        </a:rPr>
                        <a:t>System switches off without any error</a:t>
                      </a:r>
                      <a:endParaRPr lang="en" sz="1400" b="0" i="0" u="none" strike="noStrike" dirty="0">
                        <a:solidFill>
                          <a:srgbClr val="000000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L="57175" marR="57175" marT="50000" marB="5000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603</Words>
  <Application>Microsoft Office PowerPoint</Application>
  <PresentationFormat>On-screen Show (16:9)</PresentationFormat>
  <Paragraphs>204</Paragraphs>
  <Slides>13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Quattrocento Sans</vt:lpstr>
      <vt:lpstr>Segoe UI</vt:lpstr>
      <vt:lpstr>Arial</vt:lpstr>
      <vt:lpstr>Segoe UI Semilight</vt:lpstr>
      <vt:lpstr>Segoe UI Light</vt:lpstr>
      <vt:lpstr>Calibri</vt:lpstr>
      <vt:lpstr>simple-light-2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Tushar Chugh</dc:creator>
  <cp:lastModifiedBy>Tushar Chugh</cp:lastModifiedBy>
  <cp:revision>13</cp:revision>
  <dcterms:modified xsi:type="dcterms:W3CDTF">2016-01-20T17:05:58Z</dcterms:modified>
</cp:coreProperties>
</file>